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69" r:id="rId2"/>
    <p:sldId id="386" r:id="rId3"/>
    <p:sldId id="465" r:id="rId4"/>
    <p:sldId id="464" r:id="rId5"/>
    <p:sldId id="463" r:id="rId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1079" autoAdjust="0"/>
  </p:normalViewPr>
  <p:slideViewPr>
    <p:cSldViewPr>
      <p:cViewPr>
        <p:scale>
          <a:sx n="75" d="100"/>
          <a:sy n="75" d="100"/>
        </p:scale>
        <p:origin x="-11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70" y="-10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1A12849-1C6E-486B-A43C-8683622195C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88BA3E4-2CF9-4D8A-B449-E7AFD7FE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2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BE9DDE6-0010-4260-8E6E-759A28697840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5E61B43-FB55-4306-9F9A-8267AD44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6435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E62EB5-F0A4-4968-A92E-482EABDEDE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3218" indent="-233218" defTabSz="466435"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573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573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1FDC-54AF-4504-ABB4-E8D67E9AA697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70FC-0500-4B66-B82C-BB8CCBD96CC6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0A90-F09A-485D-A6E5-F0BBD64F762B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991-2C30-4E8B-A36D-33A4F5013B53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0BD9-07D2-4A19-9DE5-AD86CE15FD50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F244-A46F-44C2-BDE1-5F758551D657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A4F-6772-4EC0-BC4E-6CF3C4E7117E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51A3-05E8-41AF-99A9-F6BEA1F1499C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C18B-B88D-4A51-B6F5-3EF4AC4BA42A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4699-66D8-400A-82B3-FE49E6B0DD95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BFF1-D0CF-484C-8576-4669F949E388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0464-8E1F-48C5-91D3-AAC02C4795D4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733B-A7D9-471E-8DFD-CDBB6DCCD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LR.ppt.cover.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2400" y="5562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228600" y="41148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cap="small" dirty="0" smtClean="0">
                <a:solidFill>
                  <a:srgbClr val="880506"/>
                </a:solidFill>
                <a:latin typeface="Garamond"/>
                <a:cs typeface="Garamond"/>
              </a:rPr>
              <a:t>Critical Opportunities for Public Health Law:</a:t>
            </a:r>
          </a:p>
          <a:p>
            <a:pPr algn="ctr">
              <a:spcBef>
                <a:spcPts val="0"/>
              </a:spcBef>
              <a:defRPr/>
            </a:pPr>
            <a:endParaRPr lang="en-US" sz="1400" b="1" i="1" dirty="0" smtClean="0">
              <a:solidFill>
                <a:srgbClr val="880506"/>
              </a:solidFill>
              <a:latin typeface="Garamond"/>
              <a:ea typeface="ＭＳ Ｐゴシック"/>
              <a:cs typeface="Garamond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i="1" dirty="0" smtClean="0">
                <a:solidFill>
                  <a:srgbClr val="880506"/>
                </a:solidFill>
                <a:latin typeface="Garamond"/>
                <a:ea typeface="ＭＳ Ｐゴシック"/>
                <a:cs typeface="Garamond"/>
              </a:rPr>
              <a:t>Title: </a:t>
            </a:r>
            <a:r>
              <a:rPr lang="en-US" b="1" i="1" dirty="0" smtClean="0">
                <a:solidFill>
                  <a:srgbClr val="880506"/>
                </a:solidFill>
                <a:latin typeface="Garamond"/>
                <a:ea typeface="ＭＳ Ｐゴシック"/>
                <a:cs typeface="Garamond"/>
              </a:rPr>
              <a:t>Presentation Title Goes Here</a:t>
            </a:r>
            <a:r>
              <a:rPr lang="en-US" sz="1000" b="1" i="1" dirty="0" smtClean="0">
                <a:solidFill>
                  <a:srgbClr val="880506"/>
                </a:solidFill>
                <a:latin typeface="Garamond"/>
                <a:ea typeface="ＭＳ Ｐゴシック"/>
                <a:cs typeface="Garamond"/>
              </a:rPr>
              <a:t> </a:t>
            </a:r>
          </a:p>
          <a:p>
            <a:pPr algn="ctr">
              <a:defRPr/>
            </a:pPr>
            <a:r>
              <a:rPr lang="en-US" sz="1400" b="1" i="1" dirty="0" smtClean="0">
                <a:solidFill>
                  <a:srgbClr val="880506"/>
                </a:solidFill>
                <a:latin typeface="Garamond"/>
                <a:ea typeface="ＭＳ Ｐゴシック"/>
                <a:cs typeface="Garamond"/>
              </a:rPr>
              <a:t>Name: </a:t>
            </a:r>
            <a:r>
              <a:rPr lang="en-US" b="1" dirty="0" smtClean="0">
                <a:solidFill>
                  <a:srgbClr val="880506"/>
                </a:solidFill>
                <a:latin typeface="Garamond"/>
                <a:ea typeface="ＭＳ Ｐゴシック"/>
                <a:cs typeface="Garamond"/>
              </a:rPr>
              <a:t>Name Goes Here            </a:t>
            </a:r>
            <a:r>
              <a:rPr lang="en-US" sz="1400" b="1" i="1" dirty="0" smtClean="0">
                <a:solidFill>
                  <a:srgbClr val="880506"/>
                </a:solidFill>
                <a:latin typeface="Garamond"/>
                <a:ea typeface="ＭＳ Ｐゴシック"/>
                <a:cs typeface="Garamond"/>
              </a:rPr>
              <a:t>Institution: </a:t>
            </a:r>
            <a:r>
              <a:rPr lang="en-US" b="1" dirty="0" smtClean="0">
                <a:solidFill>
                  <a:srgbClr val="880506"/>
                </a:solidFill>
                <a:latin typeface="Garamond"/>
                <a:ea typeface="ＭＳ Ｐゴシック"/>
                <a:cs typeface="Garamond"/>
              </a:rPr>
              <a:t>Name Goes Here</a:t>
            </a:r>
          </a:p>
          <a:p>
            <a:pPr algn="ctr">
              <a:spcBef>
                <a:spcPts val="0"/>
              </a:spcBef>
              <a:defRPr/>
            </a:pPr>
            <a:endParaRPr lang="en-US" b="1" i="1" dirty="0">
              <a:solidFill>
                <a:srgbClr val="880506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1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LR.ppt.BG.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228600" y="1524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3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0" hangingPunct="0"/>
            <a:endParaRPr lang="en-US" sz="3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304800" y="30480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500" b="1" cap="small" dirty="0" smtClean="0">
                <a:solidFill>
                  <a:schemeClr val="bg1"/>
                </a:solidFill>
                <a:latin typeface="Garamond"/>
                <a:ea typeface="ＭＳ Ｐゴシック"/>
                <a:cs typeface="Garamond"/>
              </a:rPr>
              <a:t>A Problem</a:t>
            </a:r>
            <a:endParaRPr lang="en-US" sz="2500" b="1" cap="small" dirty="0">
              <a:solidFill>
                <a:schemeClr val="bg1"/>
              </a:solidFill>
              <a:latin typeface="Garamond"/>
              <a:ea typeface="ＭＳ Ｐゴシック" pitchFamily="34" charset="-128"/>
              <a:cs typeface="Garamond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219200"/>
            <a:ext cx="8915400" cy="5410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/>
            <a:endParaRPr lang="en-US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000" i="1" dirty="0" smtClean="0">
                <a:solidFill>
                  <a:schemeClr val="tx1"/>
                </a:solidFill>
                <a:latin typeface="Arial"/>
                <a:cs typeface="Arial"/>
              </a:rPr>
              <a:t>Please describe the scale of the problem — the burden 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of disease defined in terms of prevalence, severity, </a:t>
            </a:r>
            <a:r>
              <a:rPr lang="en-US" sz="2000" i="1" dirty="0" smtClean="0">
                <a:solidFill>
                  <a:schemeClr val="tx1"/>
                </a:solidFill>
                <a:latin typeface="Arial"/>
                <a:cs typeface="Arial"/>
              </a:rPr>
              <a:t>disability 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or </a:t>
            </a:r>
            <a:r>
              <a:rPr lang="en-US" sz="2000" i="1" dirty="0" smtClean="0">
                <a:solidFill>
                  <a:schemeClr val="tx1"/>
                </a:solidFill>
                <a:latin typeface="Arial"/>
                <a:cs typeface="Arial"/>
              </a:rPr>
              <a:t>disparities.</a:t>
            </a:r>
          </a:p>
          <a:p>
            <a:pPr lvl="1"/>
            <a:endParaRPr lang="en-US" sz="20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000" i="1" dirty="0" smtClean="0">
                <a:solidFill>
                  <a:schemeClr val="tx1"/>
                </a:solidFill>
                <a:latin typeface="Arial"/>
                <a:cs typeface="Arial"/>
              </a:rPr>
              <a:t>Citations are not required.</a:t>
            </a:r>
          </a:p>
          <a:p>
            <a:pPr lvl="1"/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LR.ppt.BG.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3" name="Title 1"/>
          <p:cNvSpPr txBox="1">
            <a:spLocks/>
          </p:cNvSpPr>
          <p:nvPr/>
        </p:nvSpPr>
        <p:spPr bwMode="auto">
          <a:xfrm>
            <a:off x="228600" y="3048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500" b="1" cap="small" dirty="0" smtClean="0">
                <a:solidFill>
                  <a:schemeClr val="bg1"/>
                </a:solidFill>
                <a:latin typeface="Garamond"/>
                <a:ea typeface="ＭＳ Ｐゴシック"/>
                <a:cs typeface="Garamond"/>
              </a:rPr>
              <a:t>Where Does Law Fit In?</a:t>
            </a:r>
            <a:endParaRPr lang="en-US" sz="2500" b="1" cap="small" dirty="0">
              <a:solidFill>
                <a:schemeClr val="bg1"/>
              </a:solidFill>
              <a:latin typeface="Garamond"/>
              <a:ea typeface="ＭＳ Ｐゴシック"/>
              <a:cs typeface="Garamond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10000" y="1219200"/>
            <a:ext cx="518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en-US" sz="2000" dirty="0" smtClean="0">
              <a:latin typeface="Arial"/>
              <a:cs typeface="Arial"/>
            </a:endParaRPr>
          </a:p>
          <a:p>
            <a:pPr lvl="1"/>
            <a:r>
              <a:rPr lang="en-US" sz="2000" i="1" dirty="0" smtClean="0">
                <a:latin typeface="Arial"/>
                <a:cs typeface="Arial"/>
              </a:rPr>
              <a:t>Please briefly explain how a new law (or a change in an existing law) would solve or lessen the problem.</a:t>
            </a:r>
          </a:p>
        </p:txBody>
      </p:sp>
      <p:pic>
        <p:nvPicPr>
          <p:cNvPr id="8" name="Picture 7" descr="iStock_000014325217Medi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371600"/>
            <a:ext cx="4190491" cy="48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HLR.ppt.BG.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562600"/>
            <a:ext cx="39624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880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/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3048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500" b="1" cap="small" dirty="0" smtClean="0">
                <a:solidFill>
                  <a:schemeClr val="bg1"/>
                </a:solidFill>
                <a:latin typeface="Garamond"/>
                <a:ea typeface="ＭＳ Ｐゴシック"/>
                <a:cs typeface="Garamond"/>
              </a:rPr>
              <a:t>Evidence Supporting the Reform</a:t>
            </a:r>
            <a:endParaRPr lang="en-US" sz="2500" b="1" cap="small" dirty="0">
              <a:solidFill>
                <a:schemeClr val="bg1"/>
              </a:solidFill>
              <a:latin typeface="Garamond"/>
              <a:ea typeface="ＭＳ Ｐゴシック"/>
              <a:cs typeface="Garamond"/>
            </a:endParaRPr>
          </a:p>
          <a:p>
            <a:pPr eaLnBrk="0" hangingPunct="0"/>
            <a:endParaRPr lang="en-US" sz="2500" dirty="0">
              <a:solidFill>
                <a:schemeClr val="bg1"/>
              </a:solidFill>
              <a:latin typeface="Garamond"/>
              <a:ea typeface="ＭＳ Ｐゴシック"/>
              <a:cs typeface="Garamond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Arial"/>
                <a:cs typeface="Arial"/>
              </a:rPr>
              <a:t>Magnitude </a:t>
            </a:r>
          </a:p>
          <a:p>
            <a:pPr eaLnBrk="1" hangingPunct="1"/>
            <a:r>
              <a:rPr lang="en-US" sz="1400" b="1" dirty="0" smtClean="0">
                <a:latin typeface="Arial"/>
                <a:cs typeface="Arial"/>
              </a:rPr>
              <a:t>of Effect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275289" y="1371600"/>
            <a:ext cx="1980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Arial"/>
                <a:cs typeface="Arial"/>
              </a:rPr>
              <a:t>Strength of Evidence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48200" y="121920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Please use this space to briefly share any evidence that supports using the intervention. For example: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Studies of this kind of law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Studies of similar laws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Experiences reported from places where this law has been used</a:t>
            </a:r>
          </a:p>
          <a:p>
            <a:pPr lvl="1"/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Use the Evidence Axis (left) to plot the strength of the evidence and the magnitude of the effect we can expect the law to have.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312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63550"/>
            <a:r>
              <a:rPr lang="en-US" sz="1400" dirty="0">
                <a:latin typeface="Arial"/>
                <a:cs typeface="Arial"/>
              </a:rPr>
              <a:t>Place </a:t>
            </a:r>
            <a:r>
              <a:rPr lang="en-US" sz="1400" dirty="0" smtClean="0">
                <a:latin typeface="Arial"/>
                <a:cs typeface="Arial"/>
              </a:rPr>
              <a:t>this dot representing your </a:t>
            </a:r>
            <a:r>
              <a:rPr lang="en-US" sz="1400" dirty="0">
                <a:latin typeface="Arial"/>
                <a:cs typeface="Arial"/>
              </a:rPr>
              <a:t>legal intervention on the axis </a:t>
            </a:r>
            <a:r>
              <a:rPr lang="en-US" sz="1400" dirty="0" smtClean="0">
                <a:latin typeface="Arial"/>
                <a:cs typeface="Arial"/>
              </a:rPr>
              <a:t>above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5" name="Picture 14" descr="butt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822950"/>
            <a:ext cx="457200" cy="457200"/>
          </a:xfrm>
          <a:prstGeom prst="rect">
            <a:avLst/>
          </a:prstGeom>
        </p:spPr>
      </p:pic>
      <p:pic>
        <p:nvPicPr>
          <p:cNvPr id="14" name="Picture 13" descr="supporting-the-reform.v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526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LR.ppt.BG.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3048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500" b="1" cap="small" dirty="0" smtClean="0">
                <a:solidFill>
                  <a:schemeClr val="bg1"/>
                </a:solidFill>
                <a:latin typeface="Garamond"/>
                <a:ea typeface="ＭＳ Ｐゴシック"/>
                <a:cs typeface="Garamond"/>
              </a:rPr>
              <a:t>A Way Forward</a:t>
            </a:r>
            <a:endParaRPr lang="en-US" sz="2500" b="1" cap="small" dirty="0">
              <a:solidFill>
                <a:schemeClr val="bg1"/>
              </a:solidFill>
              <a:latin typeface="Garamond"/>
              <a:ea typeface="ＭＳ Ｐゴシック"/>
              <a:cs typeface="Garamond"/>
            </a:endParaRPr>
          </a:p>
          <a:p>
            <a:pPr eaLnBrk="0" hangingPunct="0"/>
            <a:endParaRPr lang="en-US" sz="3000" spc="-150" dirty="0">
              <a:solidFill>
                <a:schemeClr val="bg1"/>
              </a:solidFill>
              <a:latin typeface="Garamond"/>
              <a:ea typeface="ＭＳ Ｐゴシック"/>
              <a:cs typeface="Garamond"/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76200" y="48006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lvl="1"/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How feasible is the intervention in terms of the political environment, legal issues, and </a:t>
            </a:r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cost? Move the hand on the dial above to show the feasibility of enacting your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proposal, and </a:t>
            </a:r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se this space for your comments on barriers or facilitators. </a:t>
            </a:r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 descr="awayforward.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6019800" cy="2740789"/>
          </a:xfrm>
          <a:prstGeom prst="rect">
            <a:avLst/>
          </a:prstGeom>
        </p:spPr>
      </p:pic>
      <p:pic>
        <p:nvPicPr>
          <p:cNvPr id="8" name="Picture 7" descr="arrow.v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09800"/>
            <a:ext cx="406400" cy="1905000"/>
          </a:xfrm>
          <a:prstGeom prst="rect">
            <a:avLst/>
          </a:prstGeom>
        </p:spPr>
      </p:pic>
      <p:pic>
        <p:nvPicPr>
          <p:cNvPr id="9" name="Picture 8" descr="butt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8100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221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Marek Sulzynski</dc:creator>
  <cp:lastModifiedBy>PHLR</cp:lastModifiedBy>
  <cp:revision>435</cp:revision>
  <cp:lastPrinted>2011-09-26T20:14:56Z</cp:lastPrinted>
  <dcterms:created xsi:type="dcterms:W3CDTF">2012-07-31T17:22:24Z</dcterms:created>
  <dcterms:modified xsi:type="dcterms:W3CDTF">2012-10-22T12:34:48Z</dcterms:modified>
</cp:coreProperties>
</file>